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4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7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8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1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1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5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40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12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04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4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38D9-6756-443E-8AF4-A7AAFEAD4FD5}" type="datetimeFigureOut">
              <a:rPr lang="fr-FR" smtClean="0"/>
              <a:t>23/01/18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67DF-1B10-4CA7-B015-C416F9B42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400" dirty="0" smtClean="0"/>
              <a:t>     </a:t>
            </a:r>
            <a:r>
              <a:rPr lang="fr-FR" sz="4800" dirty="0" smtClean="0"/>
              <a:t>Réunion DPC 11 Janvier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800" dirty="0" smtClean="0"/>
              <a:t>Rhumatologie Pellegrin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3748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Espace réservé du contenu 3" descr="notochord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 b="12384"/>
          <a:stretch>
            <a:fillRect/>
          </a:stretch>
        </p:blipFill>
        <p:spPr>
          <a:xfrm>
            <a:off x="457200" y="333375"/>
            <a:ext cx="8229600" cy="6191250"/>
          </a:xfrm>
        </p:spPr>
      </p:pic>
    </p:spTree>
    <p:extLst>
      <p:ext uri="{BB962C8B-B14F-4D97-AF65-F5344CB8AC3E}">
        <p14:creationId xmlns:p14="http://schemas.microsoft.com/office/powerpoint/2010/main" val="328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Espace réservé du contenu 3" descr="IMG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b="11942"/>
          <a:stretch>
            <a:fillRect/>
          </a:stretch>
        </p:blipFill>
        <p:spPr>
          <a:xfrm>
            <a:off x="457200" y="260350"/>
            <a:ext cx="8229600" cy="6264275"/>
          </a:xfrm>
        </p:spPr>
      </p:pic>
    </p:spTree>
    <p:extLst>
      <p:ext uri="{BB962C8B-B14F-4D97-AF65-F5344CB8AC3E}">
        <p14:creationId xmlns:p14="http://schemas.microsoft.com/office/powerpoint/2010/main" val="4573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Espace réservé du contenu 3" descr="IMG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 b="12384"/>
          <a:stretch>
            <a:fillRect/>
          </a:stretch>
        </p:blipFill>
        <p:spPr>
          <a:xfrm>
            <a:off x="457200" y="333375"/>
            <a:ext cx="8229600" cy="6191250"/>
          </a:xfrm>
        </p:spPr>
      </p:pic>
    </p:spTree>
    <p:extLst>
      <p:ext uri="{BB962C8B-B14F-4D97-AF65-F5344CB8AC3E}">
        <p14:creationId xmlns:p14="http://schemas.microsoft.com/office/powerpoint/2010/main" val="21292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Espace réservé du contenu 3" descr="IMG_32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r="591"/>
          <a:stretch>
            <a:fillRect/>
          </a:stretch>
        </p:blipFill>
        <p:spPr>
          <a:xfrm>
            <a:off x="0" y="-26988"/>
            <a:ext cx="9036050" cy="6858001"/>
          </a:xfrm>
        </p:spPr>
      </p:pic>
    </p:spTree>
    <p:extLst>
      <p:ext uri="{BB962C8B-B14F-4D97-AF65-F5344CB8AC3E}">
        <p14:creationId xmlns:p14="http://schemas.microsoft.com/office/powerpoint/2010/main" val="11229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altLang="fr-FR" sz="3600" smtClean="0"/>
              <a:t>Diagnostic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370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Lésion du corps vertébral (</a:t>
            </a:r>
            <a:r>
              <a:rPr lang="fr-FR" b="1" dirty="0" smtClean="0"/>
              <a:t>partie postérieure, ligne médiane)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Au TDM, la trame osseuse est respectée, ou légèrement densifiée (taille &lt; 4 cm).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Lésion </a:t>
            </a:r>
            <a:r>
              <a:rPr lang="fr-FR" dirty="0" err="1" smtClean="0"/>
              <a:t>ostéocondensante</a:t>
            </a:r>
            <a:r>
              <a:rPr lang="fr-FR" dirty="0" smtClean="0"/>
              <a:t>, par épaississement des travées osseuses, pouvant contenir de la graisse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 IRM, lésion </a:t>
            </a:r>
            <a:r>
              <a:rPr lang="fr-FR" dirty="0" err="1" smtClean="0"/>
              <a:t>hypointense</a:t>
            </a:r>
            <a:r>
              <a:rPr lang="fr-FR" dirty="0" smtClean="0"/>
              <a:t> en T1, </a:t>
            </a:r>
            <a:r>
              <a:rPr lang="fr-FR" dirty="0" err="1" smtClean="0"/>
              <a:t>hyperintense</a:t>
            </a:r>
            <a:r>
              <a:rPr lang="fr-FR" dirty="0" smtClean="0"/>
              <a:t> en T2 et ne se rehausse pas après </a:t>
            </a:r>
            <a:r>
              <a:rPr lang="fr-FR" dirty="0" err="1" smtClean="0"/>
              <a:t>Gado</a:t>
            </a:r>
            <a:r>
              <a:rPr lang="fr-FR" dirty="0" smtClean="0"/>
              <a:t>, bien circonscrite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=&gt;</a:t>
            </a:r>
            <a:r>
              <a:rPr lang="fr-FR" b="1" dirty="0" smtClean="0"/>
              <a:t>Tumeur </a:t>
            </a:r>
            <a:r>
              <a:rPr lang="fr-FR" b="1" dirty="0"/>
              <a:t>bénigne à cellules </a:t>
            </a:r>
            <a:r>
              <a:rPr lang="fr-FR" b="1" dirty="0" err="1"/>
              <a:t>notochordales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07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Espace réservé du contenu 3" descr="IMG_328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1112"/>
          <a:stretch>
            <a:fillRect/>
          </a:stretch>
        </p:blipFill>
        <p:spPr>
          <a:xfrm>
            <a:off x="755650" y="985838"/>
            <a:ext cx="7848600" cy="5756275"/>
          </a:xfrm>
        </p:spPr>
      </p:pic>
      <p:sp>
        <p:nvSpPr>
          <p:cNvPr id="40962" name="ZoneTexte 2"/>
          <p:cNvSpPr txBox="1">
            <a:spLocks noChangeArrowheads="1"/>
          </p:cNvSpPr>
          <p:nvPr/>
        </p:nvSpPr>
        <p:spPr bwMode="auto">
          <a:xfrm>
            <a:off x="1042988" y="188913"/>
            <a:ext cx="6532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FR" altLang="fr-FR" sz="2400" b="1"/>
              <a:t>Autre imagerie de tumeur notochordale</a:t>
            </a:r>
          </a:p>
        </p:txBody>
      </p:sp>
    </p:spTree>
    <p:extLst>
      <p:ext uri="{BB962C8B-B14F-4D97-AF65-F5344CB8AC3E}">
        <p14:creationId xmlns:p14="http://schemas.microsoft.com/office/powerpoint/2010/main" val="17465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>
            <a:normAutofit fontScale="90000"/>
          </a:bodyPr>
          <a:lstStyle/>
          <a:p>
            <a:r>
              <a:rPr lang="fr-FR" altLang="fr-FR" sz="3200" smtClean="0"/>
              <a:t>RCP en présence de nos collègues radiologues/ Dr Pelé et Poussange</a:t>
            </a:r>
            <a:br>
              <a:rPr lang="fr-FR" altLang="fr-FR" sz="3200" smtClean="0"/>
            </a:br>
            <a:r>
              <a:rPr lang="fr-FR" altLang="fr-FR" sz="3200" smtClean="0"/>
              <a:t/>
            </a:r>
            <a:br>
              <a:rPr lang="fr-FR" altLang="fr-FR" sz="3200" smtClean="0"/>
            </a:br>
            <a:r>
              <a:rPr lang="fr-FR" altLang="fr-FR" sz="3200" smtClean="0"/>
              <a:t>1</a:t>
            </a:r>
            <a:r>
              <a:rPr lang="fr-FR" altLang="fr-FR" sz="3200" baseline="30000" smtClean="0"/>
              <a:t>er</a:t>
            </a:r>
            <a:r>
              <a:rPr lang="fr-FR" altLang="fr-FR" sz="3200" smtClean="0"/>
              <a:t> cas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354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Femme </a:t>
            </a:r>
            <a:r>
              <a:rPr lang="fr-FR" dirty="0"/>
              <a:t>de 64 ans, </a:t>
            </a:r>
            <a:r>
              <a:rPr lang="fr-FR" dirty="0" smtClean="0"/>
              <a:t>douleur fessière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IRM du bassin et rachis lombaire : lésion </a:t>
            </a:r>
            <a:r>
              <a:rPr lang="fr-FR" dirty="0"/>
              <a:t>du sacrum </a:t>
            </a:r>
            <a:r>
              <a:rPr lang="fr-FR" dirty="0" smtClean="0"/>
              <a:t>de </a:t>
            </a:r>
            <a:r>
              <a:rPr lang="fr-FR" dirty="0"/>
              <a:t>2 cm, bien </a:t>
            </a:r>
            <a:r>
              <a:rPr lang="fr-FR" dirty="0" smtClean="0"/>
              <a:t>circonscrite, respectant la corticale et les parties molles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Etiologie ? </a:t>
            </a:r>
            <a:r>
              <a:rPr lang="fr-FR" dirty="0" err="1" smtClean="0"/>
              <a:t>Chordome</a:t>
            </a:r>
            <a:r>
              <a:rPr lang="fr-FR" dirty="0"/>
              <a:t> ? </a:t>
            </a:r>
            <a:r>
              <a:rPr lang="fr-FR" dirty="0" smtClean="0"/>
              <a:t>Tumeur </a:t>
            </a:r>
            <a:r>
              <a:rPr lang="fr-FR" dirty="0" err="1" smtClean="0"/>
              <a:t>notochordale</a:t>
            </a:r>
            <a:r>
              <a:rPr lang="fr-FR" dirty="0" smtClean="0"/>
              <a:t> ?=</a:t>
            </a:r>
            <a:r>
              <a:rPr lang="fr-FR" dirty="0"/>
              <a:t>&gt; </a:t>
            </a:r>
            <a:r>
              <a:rPr lang="fr-FR" dirty="0" smtClean="0"/>
              <a:t>Un TDM complémentaire est proposé.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Sachant que le </a:t>
            </a:r>
            <a:r>
              <a:rPr lang="fr-FR" dirty="0" err="1" smtClean="0"/>
              <a:t>chordome</a:t>
            </a:r>
            <a:r>
              <a:rPr lang="fr-FR" dirty="0" smtClean="0"/>
              <a:t> est responsable d’ostéolyse avec extension aux parties molles. Le signal IRM est identique à celui de la tumeur </a:t>
            </a:r>
            <a:r>
              <a:rPr lang="fr-FR" dirty="0" err="1" smtClean="0"/>
              <a:t>notochordale</a:t>
            </a:r>
            <a:r>
              <a:rPr lang="fr-FR" dirty="0" smtClean="0"/>
              <a:t> MAIS il se </a:t>
            </a:r>
            <a:r>
              <a:rPr lang="fr-FR" dirty="0" err="1" smtClean="0"/>
              <a:t>réhausse</a:t>
            </a:r>
            <a:r>
              <a:rPr lang="fr-FR" dirty="0" smtClean="0"/>
              <a:t> après injection de </a:t>
            </a:r>
            <a:r>
              <a:rPr lang="fr-FR" dirty="0" err="1" smtClean="0"/>
              <a:t>gado</a:t>
            </a:r>
            <a:r>
              <a:rPr lang="fr-F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6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Espace réservé du contenu 3" descr="IRM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 b="12375"/>
          <a:stretch>
            <a:fillRect/>
          </a:stretch>
        </p:blipFill>
        <p:spPr>
          <a:xfrm>
            <a:off x="457200" y="260350"/>
            <a:ext cx="8229600" cy="6192838"/>
          </a:xfrm>
        </p:spPr>
      </p:pic>
    </p:spTree>
    <p:extLst>
      <p:ext uri="{BB962C8B-B14F-4D97-AF65-F5344CB8AC3E}">
        <p14:creationId xmlns:p14="http://schemas.microsoft.com/office/powerpoint/2010/main" val="433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Espace réservé du contenu 3" descr="IRM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2817"/>
          <a:stretch>
            <a:fillRect/>
          </a:stretch>
        </p:blipFill>
        <p:spPr>
          <a:xfrm>
            <a:off x="457200" y="333375"/>
            <a:ext cx="8229600" cy="6119813"/>
          </a:xfrm>
        </p:spPr>
      </p:pic>
    </p:spTree>
    <p:extLst>
      <p:ext uri="{BB962C8B-B14F-4D97-AF65-F5344CB8AC3E}">
        <p14:creationId xmlns:p14="http://schemas.microsoft.com/office/powerpoint/2010/main" val="16645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Espace réservé du contenu 3" descr="IRM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6" b="13686"/>
          <a:stretch>
            <a:fillRect/>
          </a:stretch>
        </p:blipFill>
        <p:spPr>
          <a:xfrm>
            <a:off x="457200" y="404813"/>
            <a:ext cx="8229600" cy="5976937"/>
          </a:xfrm>
        </p:spPr>
      </p:pic>
    </p:spTree>
    <p:extLst>
      <p:ext uri="{BB962C8B-B14F-4D97-AF65-F5344CB8AC3E}">
        <p14:creationId xmlns:p14="http://schemas.microsoft.com/office/powerpoint/2010/main" val="4613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Espace réservé du contenu 3" descr="IR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2817"/>
          <a:stretch>
            <a:fillRect/>
          </a:stretch>
        </p:blipFill>
        <p:spPr>
          <a:xfrm>
            <a:off x="457200" y="333375"/>
            <a:ext cx="8229600" cy="6119813"/>
          </a:xfrm>
        </p:spPr>
      </p:pic>
    </p:spTree>
    <p:extLst>
      <p:ext uri="{BB962C8B-B14F-4D97-AF65-F5344CB8AC3E}">
        <p14:creationId xmlns:p14="http://schemas.microsoft.com/office/powerpoint/2010/main" val="16446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Espace réservé du contenu 3" descr="notochord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b="11942"/>
          <a:stretch>
            <a:fillRect/>
          </a:stretch>
        </p:blipFill>
        <p:spPr>
          <a:xfrm>
            <a:off x="457200" y="260350"/>
            <a:ext cx="8229600" cy="6264275"/>
          </a:xfrm>
        </p:spPr>
      </p:pic>
    </p:spTree>
    <p:extLst>
      <p:ext uri="{BB962C8B-B14F-4D97-AF65-F5344CB8AC3E}">
        <p14:creationId xmlns:p14="http://schemas.microsoft.com/office/powerpoint/2010/main" val="31503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Espace réservé du contenu 3" descr="notochord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2817"/>
          <a:stretch>
            <a:fillRect/>
          </a:stretch>
        </p:blipFill>
        <p:spPr>
          <a:xfrm>
            <a:off x="457200" y="404813"/>
            <a:ext cx="8229600" cy="6119812"/>
          </a:xfrm>
        </p:spPr>
      </p:pic>
    </p:spTree>
    <p:extLst>
      <p:ext uri="{BB962C8B-B14F-4D97-AF65-F5344CB8AC3E}">
        <p14:creationId xmlns:p14="http://schemas.microsoft.com/office/powerpoint/2010/main" val="19301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Espace réservé du contenu 3" descr="notochor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2" b="13252"/>
          <a:stretch>
            <a:fillRect/>
          </a:stretch>
        </p:blipFill>
        <p:spPr>
          <a:xfrm>
            <a:off x="457200" y="333375"/>
            <a:ext cx="8229600" cy="6048375"/>
          </a:xfrm>
        </p:spPr>
      </p:pic>
    </p:spTree>
    <p:extLst>
      <p:ext uri="{BB962C8B-B14F-4D97-AF65-F5344CB8AC3E}">
        <p14:creationId xmlns:p14="http://schemas.microsoft.com/office/powerpoint/2010/main" val="4491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133</Words>
  <Application>Microsoft Macintosh PowerPoint</Application>
  <PresentationFormat>Présentation à l'écran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RCP en présence de nos collègues radiologues/ Dr Pelé et Poussange  1er 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Diagnostic ?</vt:lpstr>
      <vt:lpstr>Présentation PowerPoint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MEHSEN Nadia</dc:creator>
  <cp:lastModifiedBy>iMac</cp:lastModifiedBy>
  <cp:revision>1</cp:revision>
  <dcterms:created xsi:type="dcterms:W3CDTF">2018-01-17T16:52:43Z</dcterms:created>
  <dcterms:modified xsi:type="dcterms:W3CDTF">2018-01-23T14:34:26Z</dcterms:modified>
</cp:coreProperties>
</file>